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5" name="Picture 3" descr="contenu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4"/>
            <p:cNvSpPr txBox="1">
              <a:spLocks noChangeArrowheads="1"/>
            </p:cNvSpPr>
            <p:nvPr userDrawn="1"/>
          </p:nvSpPr>
          <p:spPr bwMode="auto">
            <a:xfrm>
              <a:off x="2200" y="4103"/>
              <a:ext cx="136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fr-FR" sz="1400" b="1">
                  <a:solidFill>
                    <a:srgbClr val="F18E00"/>
                  </a:solidFill>
                  <a:cs typeface="Arial" charset="0"/>
                </a:rPr>
                <a:t>www.hcp.ma</a:t>
              </a:r>
            </a:p>
          </p:txBody>
        </p:sp>
      </p:grp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419475" y="6453188"/>
            <a:ext cx="187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endParaRPr lang="fr-FR">
              <a:solidFill>
                <a:srgbClr val="F18E00"/>
              </a:solidFill>
              <a:latin typeface="Arial" charset="0"/>
              <a:cs typeface="Arial" charset="0"/>
            </a:endParaRPr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rgbClr val="F18E00"/>
                </a:solidFill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104775" y="6513513"/>
            <a:ext cx="992188" cy="274637"/>
          </a:xfrm>
        </p:spPr>
        <p:txBody>
          <a:bodyPr/>
          <a:lstStyle>
            <a:lvl1pPr algn="r" rtl="1"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37B5C38-7DE4-4932-B0A7-ACF65D3903B7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737475" y="6513513"/>
            <a:ext cx="1385888" cy="319087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747354A-CB20-4446-83FC-CD8CA33D583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F6EFF44-3A94-48E5-9187-E50716341869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8933AE2-268E-4304-A788-178D8DB7FB1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A3C6FF5-3063-49E7-BDCA-205ED034F11F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69F82CD-A992-4A94-8E35-28B530C6DE5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57C36CD-7BD2-48F7-A805-860CCC1A5954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85EE5AE-4FC0-44E3-895E-95833D0FBEC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0F05CED-CA9E-41AE-B3DA-318590FD065A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57783740-F739-4144-B86F-732CD60B631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E30F653-69DC-4388-BD69-92FA10F23D88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9164364-5229-4151-AF1C-3D66BA4AB71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35B44D8-33B7-4498-A448-63FB32526A8F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B7DFA51-6657-4142-8CDB-CE8F5D5F26B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1449A73-DDDF-41C4-821B-AEB38EB9B755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E122C02-719E-4BEA-B11F-48D140CA18D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6BB73BE-DD16-45D5-AD87-7200C9C62F80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510B8E8-1D00-4AF5-8748-42B7BF7EFC5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DCAB31E-6AC8-4069-AC1E-7ABE803BF7B8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E7F90F1-5C79-4FAD-846D-961453358B4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765175"/>
            <a:ext cx="2057400" cy="536098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19800" cy="536098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4AFC7BC-11E9-4374-A318-2DAA9C671906}" type="datetime1">
              <a:rPr lang="fr-FR"/>
              <a:pPr>
                <a:defRPr/>
              </a:pPr>
              <a:t>23/09/2015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4BF575F-9EC0-4180-96D8-9777926A2AE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58150-A021-471B-A6FA-CFB562BC461F}" type="datetimeFigureOut">
              <a:rPr lang="fr-FR" smtClean="0"/>
              <a:pPr/>
              <a:t>23/09/2015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FF80C-DD99-4D7E-AAC1-A84278A9D5C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031" name="Picture 3" descr="contenu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36" name="Text Box 4"/>
            <p:cNvSpPr txBox="1">
              <a:spLocks noChangeArrowheads="1"/>
            </p:cNvSpPr>
            <p:nvPr userDrawn="1"/>
          </p:nvSpPr>
          <p:spPr bwMode="auto">
            <a:xfrm>
              <a:off x="2200" y="4103"/>
              <a:ext cx="136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fr-FR" sz="1400" b="1">
                  <a:solidFill>
                    <a:srgbClr val="F18E00"/>
                  </a:solidFill>
                  <a:cs typeface="Arial" charset="0"/>
                </a:rPr>
                <a:t>www.hcp.ma</a:t>
              </a:r>
            </a:p>
          </p:txBody>
        </p:sp>
      </p:grp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765175"/>
            <a:ext cx="6985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0"/>
            <a:ext cx="82296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13513"/>
            <a:ext cx="9921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solidFill>
                  <a:srgbClr val="F18E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BDCC66-297C-4DB9-9540-4D35FA455E17}" type="datetime1">
              <a:rPr lang="fr-F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23/09/2015</a:t>
            </a:fld>
            <a:endParaRPr lang="fr-FR">
              <a:cs typeface="Arial" charset="0"/>
            </a:endParaRPr>
          </a:p>
        </p:txBody>
      </p:sp>
      <p:sp>
        <p:nvSpPr>
          <p:cNvPr id="9524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37475" y="6513513"/>
            <a:ext cx="138588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F18E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25D2A2-FA68-49B3-AB0D-E5DE2478B712}" type="slidenum">
              <a:rPr lang="fr-F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fr-FR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7B003B"/>
        </a:buClr>
        <a:buSzPct val="120000"/>
        <a:buBlip>
          <a:blip r:embed="rId14"/>
        </a:buBlip>
        <a:defRPr sz="24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18E00"/>
        </a:buClr>
        <a:buSzPct val="120000"/>
        <a:buFont typeface="Arial" charset="0"/>
        <a:buBlip>
          <a:blip r:embed="rId15"/>
        </a:buBlip>
        <a:defRPr sz="20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120000"/>
        <a:buBlip>
          <a:blip r:embed="rId16"/>
        </a:buBlip>
        <a:defRPr sz="16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15616" y="1124744"/>
            <a:ext cx="6984776" cy="1656184"/>
          </a:xfrm>
        </p:spPr>
        <p:txBody>
          <a:bodyPr/>
          <a:lstStyle/>
          <a:p>
            <a:r>
              <a:rPr lang="en-US" sz="3200" b="0" i="0" dirty="0" smtClean="0">
                <a:solidFill>
                  <a:srgbClr val="500050"/>
                </a:solidFill>
                <a:latin typeface="Sans Serif"/>
              </a:rPr>
              <a:t/>
            </a:r>
            <a:br>
              <a:rPr lang="en-US" sz="3200" b="0" i="0" dirty="0" smtClean="0">
                <a:solidFill>
                  <a:srgbClr val="500050"/>
                </a:solidFill>
                <a:latin typeface="Sans Serif"/>
              </a:rPr>
            </a:br>
            <a:r>
              <a:rPr lang="en-US" sz="3200" b="0" i="0" dirty="0" smtClean="0">
                <a:solidFill>
                  <a:srgbClr val="500050"/>
                </a:solidFill>
                <a:latin typeface="Sans Serif"/>
              </a:rPr>
              <a:t/>
            </a:r>
            <a:br>
              <a:rPr lang="en-US" sz="3200" b="0" i="0" dirty="0" smtClean="0">
                <a:solidFill>
                  <a:srgbClr val="500050"/>
                </a:solidFill>
                <a:latin typeface="Sans Serif"/>
              </a:rPr>
            </a:br>
            <a:r>
              <a:rPr lang="en-US" sz="3200" b="0" dirty="0" smtClean="0">
                <a:solidFill>
                  <a:srgbClr val="500050"/>
                </a:solidFill>
                <a:latin typeface="Sans Serif"/>
              </a:rPr>
              <a:t/>
            </a:r>
            <a:br>
              <a:rPr lang="en-US" sz="3200" b="0" dirty="0" smtClean="0">
                <a:solidFill>
                  <a:srgbClr val="500050"/>
                </a:solidFill>
                <a:latin typeface="Sans Serif"/>
              </a:rPr>
            </a:br>
            <a:r>
              <a:rPr lang="en-US" sz="3200" b="0" dirty="0" smtClean="0">
                <a:solidFill>
                  <a:srgbClr val="500050"/>
                </a:solidFill>
                <a:latin typeface="Sans Serif"/>
              </a:rPr>
              <a:t/>
            </a:r>
            <a:br>
              <a:rPr lang="en-US" sz="3200" b="0" dirty="0" smtClean="0">
                <a:solidFill>
                  <a:srgbClr val="500050"/>
                </a:solidFill>
                <a:latin typeface="Sans Serif"/>
              </a:rPr>
            </a:br>
            <a:r>
              <a:rPr lang="fr-FR" sz="2400" kern="12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fr-FR" sz="2400" kern="12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fr-FR" sz="3200" b="0" i="0" dirty="0" smtClean="0">
                <a:solidFill>
                  <a:srgbClr val="500050"/>
                </a:solidFill>
                <a:latin typeface="Sans Serif"/>
              </a:rPr>
              <a:t/>
            </a:r>
            <a:br>
              <a:rPr lang="fr-FR" sz="3200" b="0" i="0" dirty="0" smtClean="0">
                <a:solidFill>
                  <a:srgbClr val="500050"/>
                </a:solidFill>
                <a:latin typeface="Sans Serif"/>
              </a:rPr>
            </a:br>
            <a:r>
              <a:rPr lang="fr-FR" sz="3200" b="0" i="0" dirty="0" err="1" smtClean="0">
                <a:solidFill>
                  <a:srgbClr val="500050"/>
                </a:solidFill>
                <a:latin typeface="Sans Serif"/>
              </a:rPr>
              <a:t>Implementing</a:t>
            </a:r>
            <a:r>
              <a:rPr lang="fr-FR" sz="3200" b="0" i="0" dirty="0" smtClean="0">
                <a:solidFill>
                  <a:srgbClr val="500050"/>
                </a:solidFill>
                <a:latin typeface="Sans Serif"/>
              </a:rPr>
              <a:t> SDMX </a:t>
            </a:r>
            <a:r>
              <a:rPr lang="fr-FR" sz="3200" b="0" i="0" dirty="0" err="1" smtClean="0">
                <a:solidFill>
                  <a:srgbClr val="500050"/>
                </a:solidFill>
                <a:latin typeface="Sans Serif"/>
              </a:rPr>
              <a:t>within</a:t>
            </a:r>
            <a:r>
              <a:rPr lang="fr-FR" sz="3200" b="0" dirty="0" smtClean="0">
                <a:solidFill>
                  <a:srgbClr val="500050"/>
                </a:solidFill>
                <a:latin typeface="Sans Serif"/>
              </a:rPr>
              <a:t> </a:t>
            </a:r>
            <a:r>
              <a:rPr lang="fr-FR" sz="3200" b="0" dirty="0" err="1" smtClean="0">
                <a:solidFill>
                  <a:srgbClr val="500050"/>
                </a:solidFill>
                <a:latin typeface="Sans Serif"/>
              </a:rPr>
              <a:t>Morocco’s</a:t>
            </a:r>
            <a:r>
              <a:rPr lang="fr-FR" sz="3200" b="0" dirty="0" smtClean="0">
                <a:solidFill>
                  <a:srgbClr val="500050"/>
                </a:solidFill>
                <a:latin typeface="Sans Serif"/>
              </a:rPr>
              <a:t> </a:t>
            </a:r>
            <a:r>
              <a:rPr lang="fr-FR" sz="3200" b="0" i="0" dirty="0" err="1" smtClean="0">
                <a:solidFill>
                  <a:srgbClr val="500050"/>
                </a:solidFill>
                <a:latin typeface="Sans Serif"/>
              </a:rPr>
              <a:t>Statistical</a:t>
            </a:r>
            <a:r>
              <a:rPr lang="fr-FR" sz="3200" b="0" i="0" dirty="0" smtClean="0">
                <a:solidFill>
                  <a:srgbClr val="500050"/>
                </a:solidFill>
                <a:latin typeface="Sans Serif"/>
              </a:rPr>
              <a:t> Data Base (BDS)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b="0" i="0" dirty="0" smtClean="0">
                <a:solidFill>
                  <a:srgbClr val="500050"/>
                </a:solidFill>
                <a:latin typeface="Sans Serif"/>
              </a:rPr>
              <a:t/>
            </a:r>
            <a:br>
              <a:rPr lang="fr-FR" sz="3200" b="0" i="0" dirty="0" smtClean="0">
                <a:solidFill>
                  <a:srgbClr val="500050"/>
                </a:solidFill>
                <a:latin typeface="Sans Serif"/>
              </a:rPr>
            </a:br>
            <a:r>
              <a:rPr lang="fr-FR" sz="3200" b="0" dirty="0" smtClean="0">
                <a:solidFill>
                  <a:srgbClr val="500050"/>
                </a:solidFill>
                <a:latin typeface="Sans Serif"/>
              </a:rPr>
              <a:t/>
            </a:r>
            <a:br>
              <a:rPr lang="fr-FR" sz="3200" b="0" dirty="0" smtClean="0">
                <a:solidFill>
                  <a:srgbClr val="500050"/>
                </a:solidFill>
                <a:latin typeface="Sans Serif"/>
              </a:rPr>
            </a:br>
            <a:r>
              <a:rPr lang="en-US" sz="3200" b="0" dirty="0" smtClean="0">
                <a:solidFill>
                  <a:srgbClr val="222222"/>
                </a:solidFill>
                <a:latin typeface="arial"/>
              </a:rPr>
              <a:t>2015 SDMX Global Conference</a:t>
            </a:r>
            <a:r>
              <a:rPr lang="fr-FR" sz="3200" b="0" dirty="0" smtClean="0">
                <a:solidFill>
                  <a:srgbClr val="500050"/>
                </a:solidFill>
                <a:latin typeface="Sans Serif"/>
              </a:rPr>
              <a:t/>
            </a:r>
            <a:br>
              <a:rPr lang="fr-FR" sz="3200" b="0" dirty="0" smtClean="0">
                <a:solidFill>
                  <a:srgbClr val="500050"/>
                </a:solidFill>
                <a:latin typeface="Sans Serif"/>
              </a:rPr>
            </a:br>
            <a:r>
              <a:rPr lang="en-US" sz="2000" b="0" i="1" dirty="0" smtClean="0">
                <a:solidFill>
                  <a:srgbClr val="500050"/>
                </a:solidFill>
                <a:latin typeface="Tahoma"/>
              </a:rPr>
              <a:t/>
            </a:r>
            <a:br>
              <a:rPr lang="en-US" sz="2000" b="0" i="1" dirty="0" smtClean="0">
                <a:solidFill>
                  <a:srgbClr val="500050"/>
                </a:solidFill>
                <a:latin typeface="Tahoma"/>
              </a:rPr>
            </a:br>
            <a:r>
              <a:rPr lang="en-US" sz="2000" b="0" i="1" dirty="0" smtClean="0">
                <a:solidFill>
                  <a:srgbClr val="500050"/>
                </a:solidFill>
                <a:latin typeface="Tahoma"/>
              </a:rPr>
              <a:t/>
            </a:r>
            <a:br>
              <a:rPr lang="en-US" sz="2000" b="0" i="1" dirty="0" smtClean="0">
                <a:solidFill>
                  <a:srgbClr val="500050"/>
                </a:solidFill>
                <a:latin typeface="Tahoma"/>
              </a:rPr>
            </a:br>
            <a:r>
              <a:rPr lang="en-US" sz="1600" b="0" dirty="0" smtClean="0">
                <a:solidFill>
                  <a:srgbClr val="500050"/>
                </a:solidFill>
                <a:latin typeface="Tahoma"/>
              </a:rPr>
              <a:t>BY Mr. Abderrahmane CHAHBI: IT Engineer</a:t>
            </a:r>
            <a:endParaRPr lang="fr-FR" sz="3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933AE2-268E-4304-A788-178D8DB7FB1A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1403648" y="3717032"/>
            <a:ext cx="66967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7DFA51-6657-4142-8CDB-CE8F5D5F26BA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827584" y="2348880"/>
            <a:ext cx="7416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3200" dirty="0" err="1">
                <a:solidFill>
                  <a:srgbClr val="993300"/>
                </a:solidFill>
              </a:rPr>
              <a:t>Morocco's</a:t>
            </a:r>
            <a:r>
              <a:rPr lang="fr-FR" sz="3200" dirty="0">
                <a:solidFill>
                  <a:srgbClr val="993300"/>
                </a:solidFill>
              </a:rPr>
              <a:t> </a:t>
            </a:r>
            <a:r>
              <a:rPr lang="fr-FR" sz="3200" dirty="0" err="1">
                <a:solidFill>
                  <a:srgbClr val="993300"/>
                </a:solidFill>
              </a:rPr>
              <a:t>Statistical</a:t>
            </a:r>
            <a:r>
              <a:rPr lang="fr-FR" sz="3200" dirty="0">
                <a:solidFill>
                  <a:srgbClr val="993300"/>
                </a:solidFill>
              </a:rPr>
              <a:t> Data Base (BDS).</a:t>
            </a:r>
          </a:p>
          <a:p>
            <a:pPr>
              <a:buFont typeface="Wingdings" pitchFamily="2" charset="2"/>
              <a:buChar char="Ø"/>
            </a:pPr>
            <a:r>
              <a:rPr lang="fr-FR" sz="3200" dirty="0">
                <a:solidFill>
                  <a:srgbClr val="993300"/>
                </a:solidFill>
              </a:rPr>
              <a:t>BDS modules.</a:t>
            </a:r>
          </a:p>
          <a:p>
            <a:pPr>
              <a:buFont typeface="Wingdings" pitchFamily="2" charset="2"/>
              <a:buChar char="Ø"/>
            </a:pPr>
            <a:r>
              <a:rPr lang="fr-FR" sz="3200" dirty="0" err="1">
                <a:solidFill>
                  <a:srgbClr val="993300"/>
                </a:solidFill>
              </a:rPr>
              <a:t>Integrating</a:t>
            </a:r>
            <a:r>
              <a:rPr lang="fr-FR" sz="3200" dirty="0">
                <a:solidFill>
                  <a:srgbClr val="993300"/>
                </a:solidFill>
              </a:rPr>
              <a:t> SDMX </a:t>
            </a:r>
            <a:r>
              <a:rPr lang="fr-FR" sz="3200" dirty="0" err="1">
                <a:solidFill>
                  <a:srgbClr val="993300"/>
                </a:solidFill>
              </a:rPr>
              <a:t>into</a:t>
            </a:r>
            <a:r>
              <a:rPr lang="fr-FR" sz="3200" dirty="0">
                <a:solidFill>
                  <a:srgbClr val="993300"/>
                </a:solidFill>
              </a:rPr>
              <a:t> BDS.</a:t>
            </a:r>
          </a:p>
          <a:p>
            <a:pPr>
              <a:buFont typeface="Wingdings" pitchFamily="2" charset="2"/>
              <a:buChar char="Ø"/>
            </a:pPr>
            <a:r>
              <a:rPr lang="fr-FR" sz="3200" dirty="0" err="1">
                <a:solidFill>
                  <a:srgbClr val="993300"/>
                </a:solidFill>
              </a:rPr>
              <a:t>Using</a:t>
            </a:r>
            <a:r>
              <a:rPr lang="fr-FR" sz="3200" dirty="0">
                <a:solidFill>
                  <a:srgbClr val="993300"/>
                </a:solidFill>
              </a:rPr>
              <a:t> SDMX for data exchange.</a:t>
            </a:r>
            <a:endParaRPr lang="fr-FR" sz="3200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15816" y="1412776"/>
            <a:ext cx="3096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>
                <a:solidFill>
                  <a:srgbClr val="C00000"/>
                </a:solidFill>
              </a:rPr>
              <a:t>Content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7DFA51-6657-4142-8CDB-CE8F5D5F26BA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1403648" y="1412776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err="1">
                <a:solidFill>
                  <a:srgbClr val="C00000"/>
                </a:solidFill>
              </a:rPr>
              <a:t>Morocco's</a:t>
            </a:r>
            <a:r>
              <a:rPr lang="fr-FR" sz="2800" b="1" dirty="0">
                <a:solidFill>
                  <a:srgbClr val="C00000"/>
                </a:solidFill>
              </a:rPr>
              <a:t> </a:t>
            </a:r>
            <a:r>
              <a:rPr lang="fr-FR" sz="2800" b="1" dirty="0" err="1">
                <a:solidFill>
                  <a:srgbClr val="C00000"/>
                </a:solidFill>
              </a:rPr>
              <a:t>Statistical</a:t>
            </a:r>
            <a:r>
              <a:rPr lang="fr-FR" sz="2800" b="1" dirty="0">
                <a:solidFill>
                  <a:srgbClr val="C00000"/>
                </a:solidFill>
              </a:rPr>
              <a:t> Data Base</a:t>
            </a:r>
          </a:p>
        </p:txBody>
      </p:sp>
      <p:sp>
        <p:nvSpPr>
          <p:cNvPr id="4" name="Rectangle 3"/>
          <p:cNvSpPr/>
          <p:nvPr/>
        </p:nvSpPr>
        <p:spPr>
          <a:xfrm>
            <a:off x="683568" y="2492896"/>
            <a:ext cx="770485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created in the early 80s.</a:t>
            </a:r>
          </a:p>
          <a:p>
            <a:pPr>
              <a:buFont typeface="Wingdings" pitchFamily="2" charset="2"/>
              <a:buChar char="Ø"/>
            </a:pPr>
            <a:r>
              <a:rPr lang="fr-FR" sz="2400" dirty="0" err="1">
                <a:solidFill>
                  <a:srgbClr val="000000"/>
                </a:solidFill>
              </a:rPr>
              <a:t>Contains</a:t>
            </a:r>
            <a:r>
              <a:rPr lang="fr-FR" sz="2400" dirty="0">
                <a:solidFill>
                  <a:srgbClr val="000000"/>
                </a:solidFill>
              </a:rPr>
              <a:t> 40000 time </a:t>
            </a:r>
            <a:r>
              <a:rPr lang="fr-FR" sz="2400" dirty="0" err="1">
                <a:solidFill>
                  <a:srgbClr val="000000"/>
                </a:solidFill>
              </a:rPr>
              <a:t>series</a:t>
            </a:r>
            <a:r>
              <a:rPr lang="fr-FR" sz="2400" dirty="0">
                <a:solidFill>
                  <a:srgbClr val="000000"/>
                </a:solidFill>
              </a:rPr>
              <a:t> </a:t>
            </a:r>
            <a:r>
              <a:rPr lang="en-US" sz="2400" dirty="0">
                <a:solidFill>
                  <a:srgbClr val="000000"/>
                </a:solidFill>
              </a:rPr>
              <a:t>to track the evolution of the economic and socio-demographic situation in the country since 1970.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we </a:t>
            </a:r>
            <a:r>
              <a:rPr lang="en-US" sz="2400" dirty="0" smtClean="0">
                <a:solidFill>
                  <a:srgbClr val="000000"/>
                </a:solidFill>
              </a:rPr>
              <a:t>reached the verification phase in the migration process.</a:t>
            </a:r>
            <a:endParaRPr lang="en-US" sz="2400" dirty="0">
              <a:solidFill>
                <a:srgbClr val="000000"/>
              </a:solidFill>
            </a:endParaRPr>
          </a:p>
          <a:p>
            <a:endParaRPr lang="fr-FR" dirty="0">
              <a:solidFill>
                <a:srgbClr val="000000"/>
              </a:solidFill>
            </a:endParaRPr>
          </a:p>
          <a:p>
            <a:endParaRPr lang="fr-FR" dirty="0">
              <a:solidFill>
                <a:srgbClr val="000000"/>
              </a:solidFill>
            </a:endParaRPr>
          </a:p>
          <a:p>
            <a:endParaRPr lang="fr-FR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7DFA51-6657-4142-8CDB-CE8F5D5F26BA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1403648" y="1412776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>
                <a:solidFill>
                  <a:srgbClr val="C00000"/>
                </a:solidFill>
              </a:rPr>
              <a:t>BDS modules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83568" y="2204864"/>
            <a:ext cx="77048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0000"/>
                </a:solidFill>
              </a:rPr>
              <a:t>Our BDS </a:t>
            </a:r>
            <a:r>
              <a:rPr lang="fr-FR" sz="2800" dirty="0" err="1">
                <a:solidFill>
                  <a:srgbClr val="000000"/>
                </a:solidFill>
              </a:rPr>
              <a:t>contains</a:t>
            </a:r>
            <a:r>
              <a:rPr lang="fr-FR" sz="2800" dirty="0">
                <a:solidFill>
                  <a:srgbClr val="000000"/>
                </a:solidFill>
              </a:rPr>
              <a:t> 4 modules:</a:t>
            </a:r>
          </a:p>
          <a:p>
            <a:endParaRPr lang="fr-FR" sz="2800" dirty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fr-FR" sz="2800" dirty="0">
                <a:solidFill>
                  <a:srgbClr val="000000"/>
                </a:solidFill>
              </a:rPr>
              <a:t> </a:t>
            </a:r>
            <a:r>
              <a:rPr lang="fr-FR" sz="2800" dirty="0" err="1">
                <a:solidFill>
                  <a:srgbClr val="000000"/>
                </a:solidFill>
              </a:rPr>
              <a:t>Indicators</a:t>
            </a:r>
            <a:r>
              <a:rPr lang="fr-FR" sz="2800" dirty="0">
                <a:solidFill>
                  <a:srgbClr val="000000"/>
                </a:solidFill>
              </a:rPr>
              <a:t> consulting.</a:t>
            </a:r>
          </a:p>
          <a:p>
            <a:pPr>
              <a:buFont typeface="Wingdings" pitchFamily="2" charset="2"/>
              <a:buChar char="Ø"/>
            </a:pPr>
            <a:r>
              <a:rPr lang="fr-FR" sz="2800" dirty="0">
                <a:solidFill>
                  <a:srgbClr val="000000"/>
                </a:solidFill>
              </a:rPr>
              <a:t>BDS Administration</a:t>
            </a:r>
          </a:p>
          <a:p>
            <a:pPr>
              <a:buFont typeface="Wingdings" pitchFamily="2" charset="2"/>
              <a:buChar char="Ø"/>
            </a:pPr>
            <a:r>
              <a:rPr lang="fr-FR" sz="2800" dirty="0" smtClean="0">
                <a:solidFill>
                  <a:srgbClr val="000000"/>
                </a:solidFill>
              </a:rPr>
              <a:t>Publications </a:t>
            </a:r>
            <a:r>
              <a:rPr lang="fr-FR" sz="2800" dirty="0" err="1" smtClean="0">
                <a:solidFill>
                  <a:srgbClr val="000000"/>
                </a:solidFill>
              </a:rPr>
              <a:t>generation</a:t>
            </a:r>
            <a:r>
              <a:rPr lang="fr-FR" sz="2800" dirty="0" smtClean="0">
                <a:solidFill>
                  <a:srgbClr val="000000"/>
                </a:solidFill>
              </a:rPr>
              <a:t>.</a:t>
            </a:r>
            <a:endParaRPr lang="fr-FR" sz="2800" dirty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fr-FR" sz="2800" dirty="0">
                <a:solidFill>
                  <a:srgbClr val="000000"/>
                </a:solidFill>
              </a:rPr>
              <a:t> SDMX and XML </a:t>
            </a:r>
            <a:r>
              <a:rPr lang="fr-FR" sz="2800" dirty="0" err="1">
                <a:solidFill>
                  <a:srgbClr val="000000"/>
                </a:solidFill>
              </a:rPr>
              <a:t>exporting</a:t>
            </a:r>
            <a:endParaRPr lang="fr-FR" sz="2800" dirty="0">
              <a:solidFill>
                <a:srgbClr val="000000"/>
              </a:solidFill>
            </a:endParaRPr>
          </a:p>
          <a:p>
            <a:endParaRPr lang="fr-FR" dirty="0">
              <a:solidFill>
                <a:srgbClr val="000000"/>
              </a:solidFill>
            </a:endParaRPr>
          </a:p>
          <a:p>
            <a:endParaRPr lang="fr-FR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7DFA51-6657-4142-8CDB-CE8F5D5F26BA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1403648" y="1412776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dirty="0" err="1">
                <a:solidFill>
                  <a:srgbClr val="C00000"/>
                </a:solidFill>
              </a:rPr>
              <a:t>Integrating</a:t>
            </a:r>
            <a:r>
              <a:rPr lang="fr-FR" sz="2800" dirty="0">
                <a:solidFill>
                  <a:srgbClr val="C00000"/>
                </a:solidFill>
              </a:rPr>
              <a:t> SDMX </a:t>
            </a:r>
            <a:r>
              <a:rPr lang="fr-FR" sz="2800" dirty="0" err="1">
                <a:solidFill>
                  <a:srgbClr val="C00000"/>
                </a:solidFill>
              </a:rPr>
              <a:t>into</a:t>
            </a:r>
            <a:r>
              <a:rPr lang="fr-FR" sz="2800" dirty="0">
                <a:solidFill>
                  <a:srgbClr val="C00000"/>
                </a:solidFill>
              </a:rPr>
              <a:t> BDS</a:t>
            </a:r>
            <a:endParaRPr lang="fr-FR" sz="2800" b="1" dirty="0">
              <a:solidFill>
                <a:srgbClr val="C00000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95536" y="2348880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dirty="0" err="1">
                <a:solidFill>
                  <a:srgbClr val="000000"/>
                </a:solidFill>
              </a:rPr>
              <a:t>We</a:t>
            </a:r>
            <a:r>
              <a:rPr lang="fr-FR" sz="2400" dirty="0">
                <a:solidFill>
                  <a:srgbClr val="000000"/>
                </a:solidFill>
              </a:rPr>
              <a:t> Use XML and XSLT for </a:t>
            </a:r>
            <a:r>
              <a:rPr lang="fr-FR" sz="2400" dirty="0" err="1">
                <a:solidFill>
                  <a:srgbClr val="000000"/>
                </a:solidFill>
              </a:rPr>
              <a:t>implementing</a:t>
            </a:r>
            <a:r>
              <a:rPr lang="fr-FR" sz="2400" dirty="0">
                <a:solidFill>
                  <a:srgbClr val="000000"/>
                </a:solidFill>
              </a:rPr>
              <a:t> SDMX </a:t>
            </a:r>
            <a:r>
              <a:rPr lang="fr-FR" sz="2400" dirty="0" err="1">
                <a:solidFill>
                  <a:srgbClr val="000000"/>
                </a:solidFill>
              </a:rPr>
              <a:t>within</a:t>
            </a:r>
            <a:r>
              <a:rPr lang="fr-FR" sz="2400" dirty="0">
                <a:solidFill>
                  <a:srgbClr val="000000"/>
                </a:solidFill>
              </a:rPr>
              <a:t> BDS.</a:t>
            </a:r>
          </a:p>
          <a:p>
            <a:pPr>
              <a:buFont typeface="Wingdings" pitchFamily="2" charset="2"/>
              <a:buChar char="Ø"/>
            </a:pPr>
            <a:r>
              <a:rPr lang="fr-FR" sz="2400" dirty="0">
                <a:solidFill>
                  <a:srgbClr val="000000"/>
                </a:solidFill>
              </a:rPr>
              <a:t>SDMX file </a:t>
            </a:r>
            <a:r>
              <a:rPr lang="fr-FR" sz="2400" dirty="0" err="1">
                <a:solidFill>
                  <a:srgbClr val="000000"/>
                </a:solidFill>
              </a:rPr>
              <a:t>generation</a:t>
            </a:r>
            <a:r>
              <a:rPr lang="fr-FR" sz="2400" dirty="0">
                <a:solidFill>
                  <a:srgbClr val="000000"/>
                </a:solidFill>
              </a:rPr>
              <a:t> for a </a:t>
            </a:r>
            <a:r>
              <a:rPr lang="fr-FR" sz="2400" dirty="0" err="1">
                <a:solidFill>
                  <a:srgbClr val="000000"/>
                </a:solidFill>
              </a:rPr>
              <a:t>given</a:t>
            </a:r>
            <a:r>
              <a:rPr lang="fr-FR" sz="2400" dirty="0">
                <a:solidFill>
                  <a:srgbClr val="000000"/>
                </a:solidFill>
              </a:rPr>
              <a:t> </a:t>
            </a:r>
            <a:r>
              <a:rPr lang="fr-FR" sz="2400" dirty="0" err="1">
                <a:solidFill>
                  <a:srgbClr val="000000"/>
                </a:solidFill>
              </a:rPr>
              <a:t>indicators</a:t>
            </a:r>
            <a:r>
              <a:rPr lang="fr-FR" sz="2400" dirty="0">
                <a:solidFill>
                  <a:srgbClr val="000000"/>
                </a:solidFill>
              </a:rPr>
              <a:t>  </a:t>
            </a:r>
            <a:r>
              <a:rPr lang="fr-FR" sz="2400" dirty="0" err="1">
                <a:solidFill>
                  <a:srgbClr val="000000"/>
                </a:solidFill>
              </a:rPr>
              <a:t>goes</a:t>
            </a:r>
            <a:r>
              <a:rPr lang="fr-FR" sz="2400" dirty="0">
                <a:solidFill>
                  <a:srgbClr val="000000"/>
                </a:solidFill>
              </a:rPr>
              <a:t> </a:t>
            </a:r>
            <a:r>
              <a:rPr lang="fr-FR" sz="2400" dirty="0" err="1">
                <a:solidFill>
                  <a:srgbClr val="000000"/>
                </a:solidFill>
              </a:rPr>
              <a:t>through</a:t>
            </a:r>
            <a:r>
              <a:rPr lang="fr-FR" sz="2400" dirty="0">
                <a:solidFill>
                  <a:srgbClr val="000000"/>
                </a:solidFill>
              </a:rPr>
              <a:t> </a:t>
            </a:r>
            <a:r>
              <a:rPr lang="fr-FR" sz="2400" dirty="0" err="1">
                <a:solidFill>
                  <a:srgbClr val="000000"/>
                </a:solidFill>
              </a:rPr>
              <a:t>several</a:t>
            </a:r>
            <a:r>
              <a:rPr lang="fr-FR" sz="2400" dirty="0">
                <a:solidFill>
                  <a:srgbClr val="000000"/>
                </a:solidFill>
              </a:rPr>
              <a:t> </a:t>
            </a:r>
            <a:r>
              <a:rPr lang="fr-FR" sz="2400" dirty="0" err="1">
                <a:solidFill>
                  <a:srgbClr val="000000"/>
                </a:solidFill>
              </a:rPr>
              <a:t>steps</a:t>
            </a:r>
            <a:r>
              <a:rPr lang="fr-FR" sz="2400" dirty="0">
                <a:solidFill>
                  <a:srgbClr val="000000"/>
                </a:solidFill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fr-FR" sz="2400" b="1" dirty="0">
                <a:solidFill>
                  <a:srgbClr val="000000"/>
                </a:solidFill>
              </a:rPr>
              <a:t>1:</a:t>
            </a:r>
            <a:r>
              <a:rPr lang="fr-FR" sz="2400" dirty="0">
                <a:solidFill>
                  <a:srgbClr val="000000"/>
                </a:solidFill>
              </a:rPr>
              <a:t> </a:t>
            </a:r>
            <a:r>
              <a:rPr lang="fr-FR" sz="2400" dirty="0" err="1">
                <a:solidFill>
                  <a:srgbClr val="000000"/>
                </a:solidFill>
              </a:rPr>
              <a:t>mapping</a:t>
            </a:r>
            <a:r>
              <a:rPr lang="fr-FR" sz="2400" dirty="0">
                <a:solidFill>
                  <a:srgbClr val="000000"/>
                </a:solidFill>
              </a:rPr>
              <a:t> </a:t>
            </a:r>
            <a:r>
              <a:rPr lang="fr-FR" sz="2400" dirty="0" err="1">
                <a:solidFill>
                  <a:srgbClr val="000000"/>
                </a:solidFill>
              </a:rPr>
              <a:t>between</a:t>
            </a:r>
            <a:r>
              <a:rPr lang="fr-FR" sz="2400" dirty="0">
                <a:solidFill>
                  <a:srgbClr val="000000"/>
                </a:solidFill>
              </a:rPr>
              <a:t> BDS codes and DSD code.</a:t>
            </a:r>
          </a:p>
          <a:p>
            <a:pPr>
              <a:buFont typeface="Wingdings" pitchFamily="2" charset="2"/>
              <a:buChar char="§"/>
            </a:pPr>
            <a:r>
              <a:rPr lang="fr-FR" sz="2400" b="1" dirty="0" smtClean="0">
                <a:solidFill>
                  <a:srgbClr val="000000"/>
                </a:solidFill>
              </a:rPr>
              <a:t>2:</a:t>
            </a:r>
            <a:r>
              <a:rPr lang="fr-FR" sz="2400" dirty="0" smtClean="0">
                <a:solidFill>
                  <a:srgbClr val="000000"/>
                </a:solidFill>
              </a:rPr>
              <a:t> </a:t>
            </a:r>
            <a:r>
              <a:rPr lang="fr-FR" sz="2400" dirty="0" err="1">
                <a:solidFill>
                  <a:srgbClr val="000000"/>
                </a:solidFill>
              </a:rPr>
              <a:t>storing</a:t>
            </a:r>
            <a:r>
              <a:rPr lang="fr-FR" sz="2400" dirty="0">
                <a:solidFill>
                  <a:srgbClr val="000000"/>
                </a:solidFill>
              </a:rPr>
              <a:t> the </a:t>
            </a:r>
            <a:r>
              <a:rPr lang="fr-FR" sz="2400" dirty="0" err="1">
                <a:solidFill>
                  <a:srgbClr val="000000"/>
                </a:solidFill>
              </a:rPr>
              <a:t>mapping</a:t>
            </a:r>
            <a:r>
              <a:rPr lang="fr-FR" sz="2400" dirty="0">
                <a:solidFill>
                  <a:srgbClr val="000000"/>
                </a:solidFill>
              </a:rPr>
              <a:t> </a:t>
            </a:r>
            <a:r>
              <a:rPr lang="fr-FR" sz="2400" dirty="0" err="1">
                <a:solidFill>
                  <a:srgbClr val="000000"/>
                </a:solidFill>
              </a:rPr>
              <a:t>into</a:t>
            </a:r>
            <a:r>
              <a:rPr lang="fr-FR" sz="2400" dirty="0">
                <a:solidFill>
                  <a:srgbClr val="000000"/>
                </a:solidFill>
              </a:rPr>
              <a:t> an XML file.</a:t>
            </a:r>
          </a:p>
          <a:p>
            <a:pPr>
              <a:buFont typeface="Wingdings" pitchFamily="2" charset="2"/>
              <a:buChar char="§"/>
            </a:pPr>
            <a:r>
              <a:rPr lang="fr-FR" sz="2400" b="1" dirty="0">
                <a:solidFill>
                  <a:srgbClr val="000000"/>
                </a:solidFill>
              </a:rPr>
              <a:t>3: </a:t>
            </a:r>
            <a:r>
              <a:rPr lang="fr-FR" sz="2400" dirty="0" err="1">
                <a:solidFill>
                  <a:srgbClr val="000000"/>
                </a:solidFill>
              </a:rPr>
              <a:t>exporting</a:t>
            </a:r>
            <a:r>
              <a:rPr lang="fr-FR" sz="2400" dirty="0">
                <a:solidFill>
                  <a:srgbClr val="000000"/>
                </a:solidFill>
              </a:rPr>
              <a:t> BDS data </a:t>
            </a:r>
            <a:r>
              <a:rPr lang="fr-FR" sz="2400" dirty="0" err="1">
                <a:solidFill>
                  <a:srgbClr val="000000"/>
                </a:solidFill>
              </a:rPr>
              <a:t>into</a:t>
            </a:r>
            <a:r>
              <a:rPr lang="fr-FR" sz="2400" dirty="0">
                <a:solidFill>
                  <a:srgbClr val="000000"/>
                </a:solidFill>
              </a:rPr>
              <a:t> data XML file.</a:t>
            </a:r>
          </a:p>
          <a:p>
            <a:pPr>
              <a:buFont typeface="Wingdings" pitchFamily="2" charset="2"/>
              <a:buChar char="§"/>
            </a:pPr>
            <a:r>
              <a:rPr lang="fr-FR" sz="2400" b="1" dirty="0">
                <a:solidFill>
                  <a:srgbClr val="000000"/>
                </a:solidFill>
              </a:rPr>
              <a:t>4:  </a:t>
            </a:r>
            <a:r>
              <a:rPr lang="fr-FR" sz="2400" dirty="0">
                <a:solidFill>
                  <a:srgbClr val="000000"/>
                </a:solidFill>
              </a:rPr>
              <a:t>An</a:t>
            </a:r>
            <a:r>
              <a:rPr lang="fr-FR" sz="2400" b="1" dirty="0">
                <a:solidFill>
                  <a:srgbClr val="000000"/>
                </a:solidFill>
              </a:rPr>
              <a:t> </a:t>
            </a:r>
            <a:r>
              <a:rPr lang="fr-FR" sz="2400" dirty="0">
                <a:solidFill>
                  <a:srgbClr val="000000"/>
                </a:solidFill>
              </a:rPr>
              <a:t>XSLT style </a:t>
            </a:r>
            <a:r>
              <a:rPr lang="fr-FR" sz="2400" dirty="0" err="1">
                <a:solidFill>
                  <a:srgbClr val="000000"/>
                </a:solidFill>
              </a:rPr>
              <a:t>sheet</a:t>
            </a:r>
            <a:r>
              <a:rPr lang="fr-FR" sz="2400" dirty="0">
                <a:solidFill>
                  <a:srgbClr val="000000"/>
                </a:solidFill>
              </a:rPr>
              <a:t> </a:t>
            </a:r>
            <a:r>
              <a:rPr lang="fr-FR" sz="2400" dirty="0" err="1">
                <a:solidFill>
                  <a:srgbClr val="000000"/>
                </a:solidFill>
              </a:rPr>
              <a:t>transform</a:t>
            </a:r>
            <a:r>
              <a:rPr lang="fr-FR" sz="2400" dirty="0">
                <a:solidFill>
                  <a:srgbClr val="000000"/>
                </a:solidFill>
              </a:rPr>
              <a:t> s </a:t>
            </a:r>
            <a:r>
              <a:rPr lang="fr-FR" sz="2400" dirty="0" err="1">
                <a:solidFill>
                  <a:srgbClr val="000000"/>
                </a:solidFill>
              </a:rPr>
              <a:t>our</a:t>
            </a:r>
            <a:r>
              <a:rPr lang="fr-FR" sz="2400" dirty="0">
                <a:solidFill>
                  <a:srgbClr val="000000"/>
                </a:solidFill>
              </a:rPr>
              <a:t> data </a:t>
            </a:r>
            <a:r>
              <a:rPr lang="fr-FR" sz="2400" dirty="0" err="1">
                <a:solidFill>
                  <a:srgbClr val="000000"/>
                </a:solidFill>
              </a:rPr>
              <a:t>into</a:t>
            </a:r>
            <a:r>
              <a:rPr lang="fr-FR" sz="2400" dirty="0">
                <a:solidFill>
                  <a:srgbClr val="000000"/>
                </a:solidFill>
              </a:rPr>
              <a:t> SDMX.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7DFA51-6657-4142-8CDB-CE8F5D5F26BA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1979712" y="692696"/>
            <a:ext cx="5424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dirty="0" err="1">
                <a:solidFill>
                  <a:srgbClr val="C00000"/>
                </a:solidFill>
              </a:rPr>
              <a:t>Integrating</a:t>
            </a:r>
            <a:r>
              <a:rPr lang="fr-FR" sz="2800" dirty="0">
                <a:solidFill>
                  <a:srgbClr val="C00000"/>
                </a:solidFill>
              </a:rPr>
              <a:t> SDMX in BDS</a:t>
            </a:r>
            <a:endParaRPr lang="fr-FR" sz="2800" b="1" dirty="0">
              <a:solidFill>
                <a:srgbClr val="C00000"/>
              </a:solidFill>
            </a:endParaRPr>
          </a:p>
        </p:txBody>
      </p:sp>
      <p:pic>
        <p:nvPicPr>
          <p:cNvPr id="4" name="Image 3" descr="p1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9144000" cy="5517232"/>
          </a:xfrm>
          <a:prstGeom prst="rect">
            <a:avLst/>
          </a:prstGeom>
        </p:spPr>
      </p:pic>
      <p:pic>
        <p:nvPicPr>
          <p:cNvPr id="5" name="Image 4" descr="p2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40768"/>
            <a:ext cx="9144000" cy="544522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3087067"/>
            <a:ext cx="3152775" cy="1952625"/>
          </a:xfrm>
          <a:prstGeom prst="rect">
            <a:avLst/>
          </a:prstGeom>
        </p:spPr>
      </p:pic>
      <p:pic>
        <p:nvPicPr>
          <p:cNvPr id="7" name="Image 6" descr="p4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4641" y="1340768"/>
            <a:ext cx="9144000" cy="5589240"/>
          </a:xfrm>
          <a:prstGeom prst="rect">
            <a:avLst/>
          </a:prstGeom>
        </p:spPr>
      </p:pic>
      <p:pic>
        <p:nvPicPr>
          <p:cNvPr id="8" name="Image 7" descr="p5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7320" y="1351783"/>
            <a:ext cx="9144000" cy="5589240"/>
          </a:xfrm>
          <a:prstGeom prst="rect">
            <a:avLst/>
          </a:prstGeom>
        </p:spPr>
      </p:pic>
      <p:pic>
        <p:nvPicPr>
          <p:cNvPr id="9" name="Image 8" descr="p6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582" y="1345258"/>
            <a:ext cx="9144000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7DFA51-6657-4142-8CDB-CE8F5D5F26BA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835696" y="692696"/>
            <a:ext cx="5424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dirty="0" err="1">
                <a:solidFill>
                  <a:srgbClr val="C00000"/>
                </a:solidFill>
              </a:rPr>
              <a:t>Integrating</a:t>
            </a:r>
            <a:r>
              <a:rPr lang="fr-FR" sz="2800" dirty="0">
                <a:solidFill>
                  <a:srgbClr val="C00000"/>
                </a:solidFill>
              </a:rPr>
              <a:t> SDMX in BDS</a:t>
            </a:r>
            <a:endParaRPr lang="fr-FR" sz="2800" b="1" dirty="0">
              <a:solidFill>
                <a:srgbClr val="C0000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95536" y="2060848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800" dirty="0">
                <a:solidFill>
                  <a:srgbClr val="000000"/>
                </a:solidFill>
              </a:rPr>
              <a:t>Sends update notifications to subscribers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800" dirty="0">
                <a:solidFill>
                  <a:srgbClr val="000000"/>
                </a:solidFill>
              </a:rPr>
              <a:t>Enables automated data and metadata transfers.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en-US" sz="2800" dirty="0">
                <a:solidFill>
                  <a:srgbClr val="000000"/>
                </a:solidFill>
              </a:rPr>
              <a:t>Installed </a:t>
            </a:r>
            <a:r>
              <a:rPr lang="en-US" sz="2800" dirty="0" smtClean="0">
                <a:solidFill>
                  <a:srgbClr val="000000"/>
                </a:solidFill>
              </a:rPr>
              <a:t>with UNSD’s </a:t>
            </a:r>
            <a:r>
              <a:rPr lang="en-US" sz="2800" dirty="0">
                <a:solidFill>
                  <a:srgbClr val="000000"/>
                </a:solidFill>
              </a:rPr>
              <a:t>assistance </a:t>
            </a:r>
            <a:r>
              <a:rPr lang="en-US" sz="2800" dirty="0" smtClean="0">
                <a:solidFill>
                  <a:srgbClr val="000000"/>
                </a:solidFill>
              </a:rPr>
              <a:t>December 2013.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91880" y="1340768"/>
            <a:ext cx="1776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Fusion </a:t>
            </a:r>
            <a:r>
              <a:rPr lang="fr-FR" dirty="0" err="1">
                <a:solidFill>
                  <a:srgbClr val="FF0000"/>
                </a:solidFill>
              </a:rPr>
              <a:t>registry</a:t>
            </a:r>
            <a:r>
              <a:rPr lang="fr-FR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7DFA51-6657-4142-8CDB-CE8F5D5F26BA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899592" y="692696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dirty="0" err="1">
                <a:solidFill>
                  <a:srgbClr val="C00000"/>
                </a:solidFill>
              </a:rPr>
              <a:t>Using</a:t>
            </a:r>
            <a:r>
              <a:rPr lang="fr-FR" sz="2800" dirty="0">
                <a:solidFill>
                  <a:srgbClr val="993300"/>
                </a:solidFill>
              </a:rPr>
              <a:t> </a:t>
            </a:r>
            <a:r>
              <a:rPr lang="fr-FR" sz="2800" dirty="0">
                <a:solidFill>
                  <a:srgbClr val="C00000"/>
                </a:solidFill>
              </a:rPr>
              <a:t>SDMX for </a:t>
            </a:r>
            <a:r>
              <a:rPr lang="fr-FR" sz="2800" dirty="0" err="1">
                <a:solidFill>
                  <a:srgbClr val="C00000"/>
                </a:solidFill>
              </a:rPr>
              <a:t>exchanging</a:t>
            </a:r>
            <a:r>
              <a:rPr lang="fr-FR" sz="2800" dirty="0">
                <a:solidFill>
                  <a:srgbClr val="C00000"/>
                </a:solidFill>
              </a:rPr>
              <a:t> data </a:t>
            </a:r>
            <a:r>
              <a:rPr lang="fr-FR" sz="2800" dirty="0" err="1">
                <a:solidFill>
                  <a:srgbClr val="C00000"/>
                </a:solidFill>
              </a:rPr>
              <a:t>with</a:t>
            </a:r>
            <a:r>
              <a:rPr lang="fr-FR" sz="2800" dirty="0">
                <a:solidFill>
                  <a:srgbClr val="C00000"/>
                </a:solidFill>
              </a:rPr>
              <a:t> </a:t>
            </a:r>
            <a:r>
              <a:rPr lang="fr-FR" sz="2800" dirty="0" err="1">
                <a:solidFill>
                  <a:srgbClr val="C00000"/>
                </a:solidFill>
              </a:rPr>
              <a:t>our</a:t>
            </a:r>
            <a:r>
              <a:rPr lang="fr-FR" sz="2800" dirty="0">
                <a:solidFill>
                  <a:srgbClr val="C00000"/>
                </a:solidFill>
              </a:rPr>
              <a:t> </a:t>
            </a:r>
            <a:r>
              <a:rPr lang="fr-FR" sz="2800" dirty="0" err="1">
                <a:solidFill>
                  <a:srgbClr val="C00000"/>
                </a:solidFill>
              </a:rPr>
              <a:t>partners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51520" y="2348880"/>
            <a:ext cx="88924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dirty="0" err="1">
                <a:solidFill>
                  <a:srgbClr val="000000"/>
                </a:solidFill>
              </a:rPr>
              <a:t>We</a:t>
            </a:r>
            <a:r>
              <a:rPr lang="fr-FR" sz="2400" dirty="0">
                <a:solidFill>
                  <a:srgbClr val="000000"/>
                </a:solidFill>
              </a:rPr>
              <a:t> plan to use SDMX for data  exchange </a:t>
            </a:r>
            <a:r>
              <a:rPr lang="fr-FR" sz="2400" dirty="0" err="1">
                <a:solidFill>
                  <a:srgbClr val="000000"/>
                </a:solidFill>
              </a:rPr>
              <a:t>with</a:t>
            </a:r>
            <a:r>
              <a:rPr lang="fr-FR" sz="2400" dirty="0">
                <a:solidFill>
                  <a:srgbClr val="000000"/>
                </a:solidFill>
              </a:rPr>
              <a:t> national </a:t>
            </a:r>
            <a:r>
              <a:rPr lang="fr-FR" sz="2400" dirty="0" err="1">
                <a:solidFill>
                  <a:srgbClr val="000000"/>
                </a:solidFill>
              </a:rPr>
              <a:t>partners</a:t>
            </a:r>
            <a:r>
              <a:rPr lang="fr-FR" sz="2400" dirty="0">
                <a:solidFill>
                  <a:srgbClr val="000000"/>
                </a:solidFill>
              </a:rPr>
              <a:t>. </a:t>
            </a:r>
            <a:r>
              <a:rPr lang="fr-FR" sz="2400" dirty="0" err="1">
                <a:solidFill>
                  <a:srgbClr val="000000"/>
                </a:solidFill>
              </a:rPr>
              <a:t>Such</a:t>
            </a:r>
            <a:r>
              <a:rPr lang="fr-FR" sz="2400" dirty="0">
                <a:solidFill>
                  <a:srgbClr val="000000"/>
                </a:solidFill>
              </a:rPr>
              <a:t> as national </a:t>
            </a:r>
            <a:r>
              <a:rPr lang="fr-FR" sz="2400" dirty="0" err="1">
                <a:solidFill>
                  <a:srgbClr val="000000"/>
                </a:solidFill>
              </a:rPr>
              <a:t>accounts</a:t>
            </a:r>
            <a:r>
              <a:rPr lang="fr-FR" sz="2400" dirty="0">
                <a:solidFill>
                  <a:srgbClr val="000000"/>
                </a:solidFill>
              </a:rPr>
              <a:t> direction, </a:t>
            </a:r>
            <a:r>
              <a:rPr lang="fr-FR" sz="2400" dirty="0" err="1">
                <a:solidFill>
                  <a:srgbClr val="000000"/>
                </a:solidFill>
              </a:rPr>
              <a:t>employment</a:t>
            </a:r>
            <a:r>
              <a:rPr lang="fr-FR" sz="2400" dirty="0">
                <a:solidFill>
                  <a:srgbClr val="000000"/>
                </a:solidFill>
              </a:rPr>
              <a:t> division, </a:t>
            </a:r>
            <a:r>
              <a:rPr lang="fr-FR" sz="2400" dirty="0" err="1">
                <a:solidFill>
                  <a:srgbClr val="000000"/>
                </a:solidFill>
              </a:rPr>
              <a:t>lines</a:t>
            </a:r>
            <a:r>
              <a:rPr lang="fr-FR" sz="2400" dirty="0">
                <a:solidFill>
                  <a:srgbClr val="000000"/>
                </a:solidFill>
              </a:rPr>
              <a:t> ministres and </a:t>
            </a:r>
            <a:r>
              <a:rPr lang="fr-FR" sz="2400" dirty="0" err="1">
                <a:solidFill>
                  <a:srgbClr val="000000"/>
                </a:solidFill>
              </a:rPr>
              <a:t>others</a:t>
            </a:r>
            <a:r>
              <a:rPr lang="fr-FR" sz="2400" dirty="0">
                <a:solidFill>
                  <a:srgbClr val="000000"/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we will move to that stage after data migration.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</a:rPr>
              <a:t>We are planning to use </a:t>
            </a:r>
            <a:r>
              <a:rPr lang="en-US" sz="2400" dirty="0" err="1">
                <a:solidFill>
                  <a:srgbClr val="000000"/>
                </a:solidFill>
              </a:rPr>
              <a:t>Eurostat</a:t>
            </a:r>
            <a:r>
              <a:rPr lang="en-US" sz="2400" dirty="0">
                <a:solidFill>
                  <a:srgbClr val="000000"/>
                </a:solidFill>
              </a:rPr>
              <a:t> SDMX tools in this stage.</a:t>
            </a:r>
            <a:endParaRPr lang="fr-FR" sz="2400" dirty="0">
              <a:solidFill>
                <a:srgbClr val="000000"/>
              </a:solidFill>
            </a:endParaRPr>
          </a:p>
          <a:p>
            <a:r>
              <a:rPr lang="fr-FR" dirty="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7DFA51-6657-4142-8CDB-CE8F5D5F26BA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3059832" y="2708920"/>
            <a:ext cx="3456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1" dirty="0" err="1">
                <a:solidFill>
                  <a:srgbClr val="C00000"/>
                </a:solidFill>
              </a:rPr>
              <a:t>Thank</a:t>
            </a:r>
            <a:r>
              <a:rPr lang="fr-FR" sz="4000" b="1" dirty="0">
                <a:solidFill>
                  <a:srgbClr val="C00000"/>
                </a:solidFill>
              </a:rPr>
              <a:t> </a:t>
            </a:r>
            <a:r>
              <a:rPr lang="fr-FR" sz="4000" b="1" dirty="0" err="1">
                <a:solidFill>
                  <a:srgbClr val="C00000"/>
                </a:solidFill>
              </a:rPr>
              <a:t>you</a:t>
            </a:r>
            <a:endParaRPr lang="fr-FR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cp_model">
  <a:themeElements>
    <a:clrScheme name="hcp_mode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hcp_model">
      <a:majorFont>
        <a:latin typeface="Edwardian Script IT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rgbClr val="F18E00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rgbClr val="F18E00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hcp_mod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cp_mode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cp_mode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cp_mode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cp_mode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cp_mode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_mode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_mode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_mode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_mode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_mode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_mode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251</Words>
  <Application>Microsoft Office PowerPoint</Application>
  <PresentationFormat>Affichage à l'écran (4:3)</PresentationFormat>
  <Paragraphs>46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19" baseType="lpstr">
      <vt:lpstr>Arial</vt:lpstr>
      <vt:lpstr>Arial</vt:lpstr>
      <vt:lpstr>Calibri</vt:lpstr>
      <vt:lpstr>Century Gothic</vt:lpstr>
      <vt:lpstr>Edwardian Script ITC</vt:lpstr>
      <vt:lpstr>Sans Serif</vt:lpstr>
      <vt:lpstr>Tahoma</vt:lpstr>
      <vt:lpstr>Wingdings</vt:lpstr>
      <vt:lpstr>Thème Office</vt:lpstr>
      <vt:lpstr>hcp_model</vt:lpstr>
      <vt:lpstr>      Implementing SDMX within Morocco’s Statistical Data Base (BDS)   2015 SDMX Global Conference   BY Mr. Abderrahmane CHAHBI: IT Engineer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Implementing SDMX within Morocco’s Statistical Data Base (BDS)       BY Mr. Abderrahmane CHAHBI: IT Engineer</dc:title>
  <dc:creator>Abderrahmane Chahbi</dc:creator>
  <cp:lastModifiedBy>ACHAHBI</cp:lastModifiedBy>
  <cp:revision>6</cp:revision>
  <dcterms:created xsi:type="dcterms:W3CDTF">2015-08-29T14:44:20Z</dcterms:created>
  <dcterms:modified xsi:type="dcterms:W3CDTF">2015-09-23T12:19:13Z</dcterms:modified>
</cp:coreProperties>
</file>